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3"/>
  </p:notesMasterIdLst>
  <p:sldIdLst>
    <p:sldId id="257" r:id="rId5"/>
    <p:sldId id="259" r:id="rId6"/>
    <p:sldId id="258" r:id="rId7"/>
    <p:sldId id="260" r:id="rId8"/>
    <p:sldId id="261" r:id="rId9"/>
    <p:sldId id="274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1" r:id="rId21"/>
    <p:sldId id="27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AE76E0-B297-480D-A72F-57A673B42683}" v="2" dt="2025-12-05T05:15:40.2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9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aji V" userId="8637a3f9-bc31-4a56-a41b-4cb903bfe930" providerId="ADAL" clId="{84F90E79-AFBA-490B-BA97-119B175C8A0A}"/>
    <pc:docChg chg="custSel modSld">
      <pc:chgData name="Balaji V" userId="8637a3f9-bc31-4a56-a41b-4cb903bfe930" providerId="ADAL" clId="{84F90E79-AFBA-490B-BA97-119B175C8A0A}" dt="2025-12-05T05:19:26.189" v="120" actId="5793"/>
      <pc:docMkLst>
        <pc:docMk/>
      </pc:docMkLst>
      <pc:sldChg chg="modSp mod">
        <pc:chgData name="Balaji V" userId="8637a3f9-bc31-4a56-a41b-4cb903bfe930" providerId="ADAL" clId="{84F90E79-AFBA-490B-BA97-119B175C8A0A}" dt="2025-12-05T05:18:28.174" v="102" actId="20577"/>
        <pc:sldMkLst>
          <pc:docMk/>
          <pc:sldMk cId="0" sldId="258"/>
        </pc:sldMkLst>
        <pc:spChg chg="mod">
          <ac:chgData name="Balaji V" userId="8637a3f9-bc31-4a56-a41b-4cb903bfe930" providerId="ADAL" clId="{84F90E79-AFBA-490B-BA97-119B175C8A0A}" dt="2025-12-05T05:18:28.174" v="102" actId="20577"/>
          <ac:spMkLst>
            <pc:docMk/>
            <pc:sldMk cId="0" sldId="258"/>
            <ac:spMk id="3" creationId="{00000000-0000-0000-0000-000000000000}"/>
          </ac:spMkLst>
        </pc:spChg>
      </pc:sldChg>
      <pc:sldChg chg="addSp modSp mod">
        <pc:chgData name="Balaji V" userId="8637a3f9-bc31-4a56-a41b-4cb903bfe930" providerId="ADAL" clId="{84F90E79-AFBA-490B-BA97-119B175C8A0A}" dt="2025-12-05T05:19:26.189" v="120" actId="5793"/>
        <pc:sldMkLst>
          <pc:docMk/>
          <pc:sldMk cId="0" sldId="265"/>
        </pc:sldMkLst>
        <pc:spChg chg="add mod">
          <ac:chgData name="Balaji V" userId="8637a3f9-bc31-4a56-a41b-4cb903bfe930" providerId="ADAL" clId="{84F90E79-AFBA-490B-BA97-119B175C8A0A}" dt="2025-12-05T05:19:26.189" v="120" actId="5793"/>
          <ac:spMkLst>
            <pc:docMk/>
            <pc:sldMk cId="0" sldId="265"/>
            <ac:spMk id="4" creationId="{BE2F12DB-13A9-155E-E187-FC71A3638E7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76AC5-A26D-451C-BAE7-215BE60F6AD1}" type="datetimeFigureOut">
              <a:rPr lang="en-IN" smtClean="0"/>
              <a:t>05-12-2025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EFEE7-59D0-475D-9E4E-44CD04DD58A0}" type="slidenum">
              <a:rPr lang="en-IN" smtClean="0"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1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3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04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05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07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09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10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12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70B487-A7D1-35C2-771C-83CCE4CF2EAD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D183F5-8FCF-DEE8-635F-F7FD237F0A3A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3" y="280993"/>
            <a:ext cx="3655484" cy="5991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80993"/>
            <a:ext cx="10769600" cy="59912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809C99-98C4-9E9F-5CF7-66847B4AE5BA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5E8554-60FD-8F11-FED9-A56634D84361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457201"/>
            <a:ext cx="10972800" cy="5364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6917" cy="476251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l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F92DB5-5D5C-445A-B213-8A3E64C94CFE}" type="datetimeFigureOut">
              <a:rPr kumimoji="0" lang="en-US" sz="1365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12/5/2025</a:t>
            </a:fld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2917" cy="476251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ctr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97CCB3-411A-4FDA-BB0C-205D6F511244}" type="slidenum">
              <a:rPr kumimoji="0" lang="en-US" sz="1365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01F259-2F2C-C08F-F85B-75DA87BB2137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6"/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955084"/>
            <a:ext cx="10529924" cy="1142741"/>
          </a:xfr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2399" y="2097824"/>
            <a:ext cx="10529924" cy="4028329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4CBA828-4D4A-D5D9-473A-E0773C9CC370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4"/>
            <a:ext cx="10363200" cy="1362075"/>
          </a:xfrm>
        </p:spPr>
        <p:txBody>
          <a:bodyPr anchor="t"/>
          <a:lstStyle>
            <a:lvl1pPr algn="l">
              <a:defRPr sz="2635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2906718"/>
            <a:ext cx="10363200" cy="1500187"/>
          </a:xfrm>
        </p:spPr>
        <p:txBody>
          <a:bodyPr anchor="b"/>
          <a:lstStyle>
            <a:lvl1pPr marL="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1pPr>
            <a:lvl2pPr marL="301625" indent="0">
              <a:buNone/>
              <a:defRPr sz="1210">
                <a:solidFill>
                  <a:schemeClr val="tx1">
                    <a:tint val="75000"/>
                  </a:schemeClr>
                </a:solidFill>
              </a:defRPr>
            </a:lvl2pPr>
            <a:lvl3pPr marL="603250" indent="0">
              <a:buNone/>
              <a:defRPr sz="1045">
                <a:solidFill>
                  <a:schemeClr val="tx1">
                    <a:tint val="75000"/>
                  </a:schemeClr>
                </a:solidFill>
              </a:defRPr>
            </a:lvl3pPr>
            <a:lvl4pPr marL="904875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4pPr>
            <a:lvl5pPr marL="1205865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5pPr>
            <a:lvl6pPr marL="150749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6pPr>
            <a:lvl7pPr marL="1809115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7pPr>
            <a:lvl8pPr marL="2110740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8pPr>
            <a:lvl9pPr marL="2412365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5FDF4F-4E88-21ED-49F5-4324072D7833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2" y="1638305"/>
            <a:ext cx="7211484" cy="4633913"/>
          </a:xfrm>
        </p:spPr>
        <p:txBody>
          <a:bodyPr/>
          <a:lstStyle>
            <a:lvl1pPr>
              <a:defRPr sz="1870"/>
            </a:lvl1pPr>
            <a:lvl2pPr>
              <a:defRPr sz="1595"/>
            </a:lvl2pPr>
            <a:lvl3pPr>
              <a:defRPr sz="1320"/>
            </a:lvl3pPr>
            <a:lvl4pPr>
              <a:defRPr sz="1210"/>
            </a:lvl4pPr>
            <a:lvl5pPr>
              <a:defRPr sz="1210"/>
            </a:lvl5pPr>
            <a:lvl6pPr>
              <a:defRPr sz="1210"/>
            </a:lvl6pPr>
            <a:lvl7pPr>
              <a:defRPr sz="1210"/>
            </a:lvl7pPr>
            <a:lvl8pPr>
              <a:defRPr sz="1210"/>
            </a:lvl8pPr>
            <a:lvl9pPr>
              <a:defRPr sz="121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7484" y="1638305"/>
            <a:ext cx="7213600" cy="4633913"/>
          </a:xfrm>
        </p:spPr>
        <p:txBody>
          <a:bodyPr/>
          <a:lstStyle>
            <a:lvl1pPr>
              <a:defRPr sz="1870"/>
            </a:lvl1pPr>
            <a:lvl2pPr>
              <a:defRPr sz="1595"/>
            </a:lvl2pPr>
            <a:lvl3pPr>
              <a:defRPr sz="1320"/>
            </a:lvl3pPr>
            <a:lvl4pPr>
              <a:defRPr sz="1210"/>
            </a:lvl4pPr>
            <a:lvl5pPr>
              <a:defRPr sz="1210"/>
            </a:lvl5pPr>
            <a:lvl6pPr>
              <a:defRPr sz="1210"/>
            </a:lvl6pPr>
            <a:lvl7pPr>
              <a:defRPr sz="1210"/>
            </a:lvl7pPr>
            <a:lvl8pPr>
              <a:defRPr sz="1210"/>
            </a:lvl8pPr>
            <a:lvl9pPr>
              <a:defRPr sz="121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412A01A-FB40-7648-B86D-866DE6617748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595" b="1"/>
            </a:lvl1pPr>
            <a:lvl2pPr marL="301625" indent="0">
              <a:buNone/>
              <a:defRPr sz="1320" b="1"/>
            </a:lvl2pPr>
            <a:lvl3pPr marL="603250" indent="0">
              <a:buNone/>
              <a:defRPr sz="1210" b="1"/>
            </a:lvl3pPr>
            <a:lvl4pPr marL="904875" indent="0">
              <a:buNone/>
              <a:defRPr sz="1045" b="1"/>
            </a:lvl4pPr>
            <a:lvl5pPr marL="1205865" indent="0">
              <a:buNone/>
              <a:defRPr sz="1045" b="1"/>
            </a:lvl5pPr>
            <a:lvl6pPr marL="1507490" indent="0">
              <a:buNone/>
              <a:defRPr sz="1045" b="1"/>
            </a:lvl6pPr>
            <a:lvl7pPr marL="1809115" indent="0">
              <a:buNone/>
              <a:defRPr sz="1045" b="1"/>
            </a:lvl7pPr>
            <a:lvl8pPr marL="2110740" indent="0">
              <a:buNone/>
              <a:defRPr sz="1045" b="1"/>
            </a:lvl8pPr>
            <a:lvl9pPr marL="2412365" indent="0">
              <a:buNone/>
              <a:defRPr sz="104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951288"/>
          </a:xfrm>
        </p:spPr>
        <p:txBody>
          <a:bodyPr/>
          <a:lstStyle>
            <a:lvl1pPr>
              <a:defRPr sz="1595"/>
            </a:lvl1pPr>
            <a:lvl2pPr>
              <a:defRPr sz="1320"/>
            </a:lvl2pPr>
            <a:lvl3pPr>
              <a:defRPr sz="1210"/>
            </a:lvl3pPr>
            <a:lvl4pPr>
              <a:defRPr sz="1045"/>
            </a:lvl4pPr>
            <a:lvl5pPr>
              <a:defRPr sz="1045"/>
            </a:lvl5pPr>
            <a:lvl6pPr>
              <a:defRPr sz="1045"/>
            </a:lvl6pPr>
            <a:lvl7pPr>
              <a:defRPr sz="1045"/>
            </a:lvl7pPr>
            <a:lvl8pPr>
              <a:defRPr sz="1045"/>
            </a:lvl8pPr>
            <a:lvl9pPr>
              <a:defRPr sz="104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595" b="1"/>
            </a:lvl1pPr>
            <a:lvl2pPr marL="301625" indent="0">
              <a:buNone/>
              <a:defRPr sz="1320" b="1"/>
            </a:lvl2pPr>
            <a:lvl3pPr marL="603250" indent="0">
              <a:buNone/>
              <a:defRPr sz="1210" b="1"/>
            </a:lvl3pPr>
            <a:lvl4pPr marL="904875" indent="0">
              <a:buNone/>
              <a:defRPr sz="1045" b="1"/>
            </a:lvl4pPr>
            <a:lvl5pPr marL="1205865" indent="0">
              <a:buNone/>
              <a:defRPr sz="1045" b="1"/>
            </a:lvl5pPr>
            <a:lvl6pPr marL="1507490" indent="0">
              <a:buNone/>
              <a:defRPr sz="1045" b="1"/>
            </a:lvl6pPr>
            <a:lvl7pPr marL="1809115" indent="0">
              <a:buNone/>
              <a:defRPr sz="1045" b="1"/>
            </a:lvl7pPr>
            <a:lvl8pPr marL="2110740" indent="0">
              <a:buNone/>
              <a:defRPr sz="1045" b="1"/>
            </a:lvl8pPr>
            <a:lvl9pPr marL="2412365" indent="0">
              <a:buNone/>
              <a:defRPr sz="104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6"/>
            <a:ext cx="5389033" cy="3951288"/>
          </a:xfrm>
        </p:spPr>
        <p:txBody>
          <a:bodyPr/>
          <a:lstStyle>
            <a:lvl1pPr>
              <a:defRPr sz="1595"/>
            </a:lvl1pPr>
            <a:lvl2pPr>
              <a:defRPr sz="1320"/>
            </a:lvl2pPr>
            <a:lvl3pPr>
              <a:defRPr sz="1210"/>
            </a:lvl3pPr>
            <a:lvl4pPr>
              <a:defRPr sz="1045"/>
            </a:lvl4pPr>
            <a:lvl5pPr>
              <a:defRPr sz="1045"/>
            </a:lvl5pPr>
            <a:lvl6pPr>
              <a:defRPr sz="1045"/>
            </a:lvl6pPr>
            <a:lvl7pPr>
              <a:defRPr sz="1045"/>
            </a:lvl7pPr>
            <a:lvl8pPr>
              <a:defRPr sz="1045"/>
            </a:lvl8pPr>
            <a:lvl9pPr>
              <a:defRPr sz="104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A782EFE-9586-C2E0-02DE-6135012926D3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46304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F8B46B2-2BF6-9204-DF3A-F51896F0CF99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1CB56D-C5FA-F1EE-B2B2-6A7CC3CA08AC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32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085"/>
            </a:lvl1pPr>
            <a:lvl2pPr>
              <a:defRPr sz="1870"/>
            </a:lvl2pPr>
            <a:lvl3pPr>
              <a:defRPr sz="159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935"/>
            </a:lvl1pPr>
            <a:lvl2pPr marL="301625" indent="0">
              <a:buNone/>
              <a:defRPr sz="770"/>
            </a:lvl2pPr>
            <a:lvl3pPr marL="603250" indent="0">
              <a:buNone/>
              <a:defRPr sz="660"/>
            </a:lvl3pPr>
            <a:lvl4pPr marL="904875" indent="0">
              <a:buNone/>
              <a:defRPr sz="605"/>
            </a:lvl4pPr>
            <a:lvl5pPr marL="1205865" indent="0">
              <a:buNone/>
              <a:defRPr sz="605"/>
            </a:lvl5pPr>
            <a:lvl6pPr marL="1507490" indent="0">
              <a:buNone/>
              <a:defRPr sz="605"/>
            </a:lvl6pPr>
            <a:lvl7pPr marL="1809115" indent="0">
              <a:buNone/>
              <a:defRPr sz="605"/>
            </a:lvl7pPr>
            <a:lvl8pPr marL="2110740" indent="0">
              <a:buNone/>
              <a:defRPr sz="605"/>
            </a:lvl8pPr>
            <a:lvl9pPr marL="2412365" indent="0">
              <a:buNone/>
              <a:defRPr sz="60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6E58420-CD30-1C79-8257-F0F108B0F333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132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085"/>
            </a:lvl1pPr>
            <a:lvl2pPr marL="301625" indent="0">
              <a:buNone/>
              <a:defRPr sz="1870"/>
            </a:lvl2pPr>
            <a:lvl3pPr marL="603250" indent="0">
              <a:buNone/>
              <a:defRPr sz="1595"/>
            </a:lvl3pPr>
            <a:lvl4pPr marL="904875" indent="0">
              <a:buNone/>
              <a:defRPr sz="1320"/>
            </a:lvl4pPr>
            <a:lvl5pPr marL="1205865" indent="0">
              <a:buNone/>
              <a:defRPr sz="1320"/>
            </a:lvl5pPr>
            <a:lvl6pPr marL="1507490" indent="0">
              <a:buNone/>
              <a:defRPr sz="1320"/>
            </a:lvl6pPr>
            <a:lvl7pPr marL="1809115" indent="0">
              <a:buNone/>
              <a:defRPr sz="1320"/>
            </a:lvl7pPr>
            <a:lvl8pPr marL="2110740" indent="0">
              <a:buNone/>
              <a:defRPr sz="1320"/>
            </a:lvl8pPr>
            <a:lvl9pPr marL="2412365" indent="0">
              <a:buNone/>
              <a:defRPr sz="1320"/>
            </a:lvl9pPr>
          </a:lstStyle>
          <a:p>
            <a:pPr lvl="0"/>
            <a:r>
              <a:rPr lang="en-US" noProof="0"/>
              <a:t>Click icon to add picture</a:t>
            </a:r>
            <a:endParaRPr lang="en-IN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935"/>
            </a:lvl1pPr>
            <a:lvl2pPr marL="301625" indent="0">
              <a:buNone/>
              <a:defRPr sz="770"/>
            </a:lvl2pPr>
            <a:lvl3pPr marL="603250" indent="0">
              <a:buNone/>
              <a:defRPr sz="660"/>
            </a:lvl3pPr>
            <a:lvl4pPr marL="904875" indent="0">
              <a:buNone/>
              <a:defRPr sz="605"/>
            </a:lvl4pPr>
            <a:lvl5pPr marL="1205865" indent="0">
              <a:buNone/>
              <a:defRPr sz="605"/>
            </a:lvl5pPr>
            <a:lvl6pPr marL="1507490" indent="0">
              <a:buNone/>
              <a:defRPr sz="605"/>
            </a:lvl6pPr>
            <a:lvl7pPr marL="1809115" indent="0">
              <a:buNone/>
              <a:defRPr sz="605"/>
            </a:lvl7pPr>
            <a:lvl8pPr marL="2110740" indent="0">
              <a:buNone/>
              <a:defRPr sz="605"/>
            </a:lvl8pPr>
            <a:lvl9pPr marL="2412365" indent="0">
              <a:buNone/>
              <a:defRPr sz="60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8940537-CF1B-4C39-8B82-C30CD92B0219}" type="datetimeFigureOut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05-12-2025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D250BA1-C627-4B91-B7DD-81016FBB1620}" type="slidenum">
              <a:rPr kumimoji="0" lang="en-IN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IN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8ED45EF-1A5E-EF93-AD69-E84447541275}"/>
              </a:ext>
            </a:extLst>
          </p:cNvPr>
          <p:cNvSpPr/>
          <p:nvPr userDrawn="1"/>
        </p:nvSpPr>
        <p:spPr>
          <a:xfrm>
            <a:off x="414068" y="6485877"/>
            <a:ext cx="1699404" cy="173715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03252" y="1271561"/>
            <a:ext cx="11583912" cy="140472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09774" tIns="54887" rIns="109774" bIns="54887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57312" y="2705746"/>
            <a:ext cx="10972641" cy="45260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09774" tIns="54887" rIns="109774" bIns="54887" numCol="1" anchor="t" anchorCtr="0" compatLnSpc="1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81" y="6485877"/>
            <a:ext cx="2845171" cy="365925"/>
          </a:xfrm>
          <a:prstGeom prst="rect">
            <a:avLst/>
          </a:prstGeom>
        </p:spPr>
        <p:txBody>
          <a:bodyPr vert="horz" lIns="109774" tIns="54887" rIns="109774" bIns="54887" rtlCol="0" anchor="ctr"/>
          <a:lstStyle>
            <a:lvl1pPr algn="l" defTabSz="603250" fontAlgn="auto">
              <a:spcBef>
                <a:spcPts val="0"/>
              </a:spcBef>
              <a:spcAft>
                <a:spcPts val="0"/>
              </a:spcAft>
              <a:defRPr sz="77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0F92DB5-5D5C-445A-B213-8A3E64C94CFE}" type="datetimeFigureOut">
              <a:rPr kumimoji="0" lang="en-US" sz="1365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12/5/2025</a:t>
            </a:fld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6145" y="6485877"/>
            <a:ext cx="3859715" cy="365925"/>
          </a:xfrm>
          <a:prstGeom prst="rect">
            <a:avLst/>
          </a:prstGeom>
        </p:spPr>
        <p:txBody>
          <a:bodyPr vert="horz" lIns="109774" tIns="54887" rIns="109774" bIns="54887" rtlCol="0" anchor="ctr"/>
          <a:lstStyle>
            <a:lvl1pPr algn="ctr" defTabSz="603250" fontAlgn="auto">
              <a:spcBef>
                <a:spcPts val="0"/>
              </a:spcBef>
              <a:spcAft>
                <a:spcPts val="0"/>
              </a:spcAft>
              <a:defRPr sz="77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149" y="6485877"/>
            <a:ext cx="2845171" cy="365925"/>
          </a:xfrm>
          <a:prstGeom prst="rect">
            <a:avLst/>
          </a:prstGeom>
        </p:spPr>
        <p:txBody>
          <a:bodyPr vert="horz" lIns="109774" tIns="54887" rIns="109774" bIns="54887" rtlCol="0" anchor="ctr"/>
          <a:lstStyle>
            <a:lvl1pPr algn="r" defTabSz="603250" fontAlgn="auto">
              <a:spcBef>
                <a:spcPts val="0"/>
              </a:spcBef>
              <a:spcAft>
                <a:spcPts val="0"/>
              </a:spcAft>
              <a:defRPr sz="77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10718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F97CCB3-411A-4FDA-BB0C-205D6F511244}" type="slidenum">
              <a:rPr kumimoji="0" lang="en-US" sz="1365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365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Date Placeholder 3"/>
          <p:cNvSpPr txBox="1"/>
          <p:nvPr/>
        </p:nvSpPr>
        <p:spPr>
          <a:xfrm>
            <a:off x="457261" y="6395942"/>
            <a:ext cx="2133879" cy="356622"/>
          </a:xfrm>
          <a:prstGeom prst="rect">
            <a:avLst/>
          </a:prstGeom>
        </p:spPr>
        <p:txBody>
          <a:bodyPr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6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8D6F17-2070-41D8-BCA7-830B761AA729}" type="datetime1">
              <a:rPr kumimoji="0" lang="en-US" sz="6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12/5/2025</a:t>
            </a:fld>
            <a:endParaRPr kumimoji="0" lang="en-US" sz="66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5"/>
          <p:cNvSpPr txBox="1"/>
          <p:nvPr/>
        </p:nvSpPr>
        <p:spPr>
          <a:xfrm>
            <a:off x="6554055" y="6395942"/>
            <a:ext cx="2133879" cy="356622"/>
          </a:xfrm>
          <a:prstGeom prst="rect">
            <a:avLst/>
          </a:prstGeom>
        </p:spPr>
        <p:txBody>
          <a:bodyPr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6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362A5D-0CB0-4B43-8107-A9CA093AFB09}" type="slidenum">
              <a:rPr kumimoji="0" lang="en-US" sz="66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66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" y="6468817"/>
            <a:ext cx="12190412" cy="210872"/>
          </a:xfrm>
          <a:prstGeom prst="rect">
            <a:avLst/>
          </a:prstGeom>
          <a:solidFill>
            <a:srgbClr val="FFBB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Date Placeholder 3"/>
          <p:cNvSpPr txBox="1"/>
          <p:nvPr/>
        </p:nvSpPr>
        <p:spPr>
          <a:xfrm>
            <a:off x="457261" y="6395942"/>
            <a:ext cx="2133879" cy="356622"/>
          </a:xfrm>
          <a:prstGeom prst="rect">
            <a:avLst/>
          </a:prstGeom>
        </p:spPr>
        <p:txBody>
          <a:bodyPr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6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66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www.kolkata.apollohospitals.com</a:t>
            </a:r>
          </a:p>
        </p:txBody>
      </p:sp>
      <p:sp>
        <p:nvSpPr>
          <p:cNvPr id="12" name="Rektangel 13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 rot="16200000">
            <a:off x="42133" y="6395638"/>
            <a:ext cx="269792" cy="357235"/>
          </a:xfrm>
          <a:prstGeom prst="rect">
            <a:avLst/>
          </a:prstGeom>
          <a:solidFill>
            <a:srgbClr val="2582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nb-NO" sz="9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95264" y="1551"/>
            <a:ext cx="12096739" cy="175210"/>
          </a:xfrm>
          <a:prstGeom prst="rect">
            <a:avLst/>
          </a:prstGeom>
          <a:solidFill>
            <a:srgbClr val="2582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0" y="1551"/>
            <a:ext cx="2743557" cy="175210"/>
          </a:xfrm>
          <a:prstGeom prst="rect">
            <a:avLst/>
          </a:prstGeom>
          <a:solidFill>
            <a:srgbClr val="FF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N" sz="9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362305" y="6454088"/>
            <a:ext cx="11834767" cy="24033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900" dirty="0">
                <a:solidFill>
                  <a:schemeClr val="tx1"/>
                </a:solidFill>
              </a:rPr>
              <a:t>www.apollohospitals.com/kolkata</a:t>
            </a:r>
            <a:endParaRPr lang="en-IN" sz="9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17"/>
          <a:srcRect t="15123" b="6378"/>
          <a:stretch>
            <a:fillRect/>
          </a:stretch>
        </p:blipFill>
        <p:spPr>
          <a:xfrm>
            <a:off x="254217" y="239441"/>
            <a:ext cx="11632947" cy="11139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602615" rtl="0" eaLnBrk="1" fontAlgn="base" hangingPunct="1">
        <a:spcBef>
          <a:spcPct val="0"/>
        </a:spcBef>
        <a:spcAft>
          <a:spcPct val="0"/>
        </a:spcAft>
        <a:defRPr sz="2025" b="1" kern="1200">
          <a:solidFill>
            <a:schemeClr val="accent1">
              <a:lumMod val="75000"/>
            </a:schemeClr>
          </a:solidFill>
          <a:latin typeface="Arial Black" panose="020B0A04020102020204" pitchFamily="34" charset="0"/>
          <a:ea typeface="+mj-ea"/>
          <a:cs typeface="+mj-cs"/>
        </a:defRPr>
      </a:lvl1pPr>
      <a:lvl2pPr algn="ctr" defTabSz="602615" rtl="0" eaLnBrk="1" fontAlgn="base" hangingPunct="1">
        <a:spcBef>
          <a:spcPct val="0"/>
        </a:spcBef>
        <a:spcAft>
          <a:spcPct val="0"/>
        </a:spcAft>
        <a:defRPr sz="2910">
          <a:solidFill>
            <a:schemeClr val="tx1"/>
          </a:solidFill>
          <a:latin typeface="Calibri" panose="020F0502020204030204" pitchFamily="34" charset="0"/>
        </a:defRPr>
      </a:lvl2pPr>
      <a:lvl3pPr algn="ctr" defTabSz="602615" rtl="0" eaLnBrk="1" fontAlgn="base" hangingPunct="1">
        <a:spcBef>
          <a:spcPct val="0"/>
        </a:spcBef>
        <a:spcAft>
          <a:spcPct val="0"/>
        </a:spcAft>
        <a:defRPr sz="2910">
          <a:solidFill>
            <a:schemeClr val="tx1"/>
          </a:solidFill>
          <a:latin typeface="Calibri" panose="020F0502020204030204" pitchFamily="34" charset="0"/>
        </a:defRPr>
      </a:lvl3pPr>
      <a:lvl4pPr algn="ctr" defTabSz="602615" rtl="0" eaLnBrk="1" fontAlgn="base" hangingPunct="1">
        <a:spcBef>
          <a:spcPct val="0"/>
        </a:spcBef>
        <a:spcAft>
          <a:spcPct val="0"/>
        </a:spcAft>
        <a:defRPr sz="2910">
          <a:solidFill>
            <a:schemeClr val="tx1"/>
          </a:solidFill>
          <a:latin typeface="Calibri" panose="020F0502020204030204" pitchFamily="34" charset="0"/>
        </a:defRPr>
      </a:lvl4pPr>
      <a:lvl5pPr algn="ctr" defTabSz="602615" rtl="0" eaLnBrk="1" fontAlgn="base" hangingPunct="1">
        <a:spcBef>
          <a:spcPct val="0"/>
        </a:spcBef>
        <a:spcAft>
          <a:spcPct val="0"/>
        </a:spcAft>
        <a:defRPr sz="2910">
          <a:solidFill>
            <a:schemeClr val="tx1"/>
          </a:solidFill>
          <a:latin typeface="Calibri" panose="020F0502020204030204" pitchFamily="34" charset="0"/>
        </a:defRPr>
      </a:lvl5pPr>
      <a:lvl6pPr marL="251460" algn="ctr" defTabSz="602615" rtl="0" eaLnBrk="1" fontAlgn="base" hangingPunct="1">
        <a:spcBef>
          <a:spcPct val="0"/>
        </a:spcBef>
        <a:spcAft>
          <a:spcPct val="0"/>
        </a:spcAft>
        <a:defRPr sz="2910">
          <a:solidFill>
            <a:schemeClr val="tx1"/>
          </a:solidFill>
          <a:latin typeface="Calibri" panose="020F0502020204030204" pitchFamily="34" charset="0"/>
        </a:defRPr>
      </a:lvl6pPr>
      <a:lvl7pPr marL="502285" algn="ctr" defTabSz="602615" rtl="0" eaLnBrk="1" fontAlgn="base" hangingPunct="1">
        <a:spcBef>
          <a:spcPct val="0"/>
        </a:spcBef>
        <a:spcAft>
          <a:spcPct val="0"/>
        </a:spcAft>
        <a:defRPr sz="2910">
          <a:solidFill>
            <a:schemeClr val="tx1"/>
          </a:solidFill>
          <a:latin typeface="Calibri" panose="020F0502020204030204" pitchFamily="34" charset="0"/>
        </a:defRPr>
      </a:lvl7pPr>
      <a:lvl8pPr marL="753745" algn="ctr" defTabSz="602615" rtl="0" eaLnBrk="1" fontAlgn="base" hangingPunct="1">
        <a:spcBef>
          <a:spcPct val="0"/>
        </a:spcBef>
        <a:spcAft>
          <a:spcPct val="0"/>
        </a:spcAft>
        <a:defRPr sz="2910">
          <a:solidFill>
            <a:schemeClr val="tx1"/>
          </a:solidFill>
          <a:latin typeface="Calibri" panose="020F0502020204030204" pitchFamily="34" charset="0"/>
        </a:defRPr>
      </a:lvl8pPr>
      <a:lvl9pPr marL="1004570" algn="ctr" defTabSz="602615" rtl="0" eaLnBrk="1" fontAlgn="base" hangingPunct="1">
        <a:spcBef>
          <a:spcPct val="0"/>
        </a:spcBef>
        <a:spcAft>
          <a:spcPct val="0"/>
        </a:spcAft>
        <a:defRPr sz="291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26060" indent="-226060" algn="l" defTabSz="60261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85" kern="1200">
          <a:solidFill>
            <a:schemeClr val="tx1"/>
          </a:solidFill>
          <a:latin typeface="+mn-lt"/>
          <a:ea typeface="+mn-ea"/>
          <a:cs typeface="+mn-cs"/>
        </a:defRPr>
      </a:lvl1pPr>
      <a:lvl2pPr marL="489585" indent="-188595" algn="l" defTabSz="60261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870" kern="1200">
          <a:solidFill>
            <a:schemeClr val="tx1"/>
          </a:solidFill>
          <a:latin typeface="+mn-lt"/>
          <a:ea typeface="+mn-ea"/>
          <a:cs typeface="+mn-cs"/>
        </a:defRPr>
      </a:lvl2pPr>
      <a:lvl3pPr marL="753745" indent="-149860" algn="l" defTabSz="60261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055370" indent="-149860" algn="l" defTabSz="60261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320" kern="1200">
          <a:solidFill>
            <a:schemeClr val="tx1"/>
          </a:solidFill>
          <a:latin typeface="+mn-lt"/>
          <a:ea typeface="+mn-ea"/>
          <a:cs typeface="+mn-cs"/>
        </a:defRPr>
      </a:lvl4pPr>
      <a:lvl5pPr marL="1356360" indent="-149860" algn="l" defTabSz="602615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320" kern="1200">
          <a:solidFill>
            <a:schemeClr val="tx1"/>
          </a:solidFill>
          <a:latin typeface="+mn-lt"/>
          <a:ea typeface="+mn-ea"/>
          <a:cs typeface="+mn-cs"/>
        </a:defRPr>
      </a:lvl5pPr>
      <a:lvl6pPr marL="1658620" indent="-150495" algn="l" defTabSz="6032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6pPr>
      <a:lvl7pPr marL="1960245" indent="-150495" algn="l" defTabSz="6032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7pPr>
      <a:lvl8pPr marL="2261870" indent="-150495" algn="l" defTabSz="6032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8pPr>
      <a:lvl9pPr marL="2562860" indent="-150495" algn="l" defTabSz="6032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3250" rtl="0" eaLnBrk="1" latinLnBrk="0" hangingPunct="1">
        <a:defRPr sz="1210" kern="1200">
          <a:solidFill>
            <a:schemeClr val="tx1"/>
          </a:solidFill>
          <a:latin typeface="+mn-lt"/>
          <a:ea typeface="+mn-ea"/>
          <a:cs typeface="+mn-cs"/>
        </a:defRPr>
      </a:lvl1pPr>
      <a:lvl2pPr marL="301625" algn="l" defTabSz="603250" rtl="0" eaLnBrk="1" latinLnBrk="0" hangingPunct="1">
        <a:defRPr sz="1210" kern="1200">
          <a:solidFill>
            <a:schemeClr val="tx1"/>
          </a:solidFill>
          <a:latin typeface="+mn-lt"/>
          <a:ea typeface="+mn-ea"/>
          <a:cs typeface="+mn-cs"/>
        </a:defRPr>
      </a:lvl2pPr>
      <a:lvl3pPr marL="603250" algn="l" defTabSz="603250" rtl="0" eaLnBrk="1" latinLnBrk="0" hangingPunct="1">
        <a:defRPr sz="1210" kern="1200">
          <a:solidFill>
            <a:schemeClr val="tx1"/>
          </a:solidFill>
          <a:latin typeface="+mn-lt"/>
          <a:ea typeface="+mn-ea"/>
          <a:cs typeface="+mn-cs"/>
        </a:defRPr>
      </a:lvl3pPr>
      <a:lvl4pPr marL="904875" algn="l" defTabSz="603250" rtl="0" eaLnBrk="1" latinLnBrk="0" hangingPunct="1">
        <a:defRPr sz="1210" kern="1200">
          <a:solidFill>
            <a:schemeClr val="tx1"/>
          </a:solidFill>
          <a:latin typeface="+mn-lt"/>
          <a:ea typeface="+mn-ea"/>
          <a:cs typeface="+mn-cs"/>
        </a:defRPr>
      </a:lvl4pPr>
      <a:lvl5pPr marL="1205865" algn="l" defTabSz="603250" rtl="0" eaLnBrk="1" latinLnBrk="0" hangingPunct="1">
        <a:defRPr sz="1210" kern="1200">
          <a:solidFill>
            <a:schemeClr val="tx1"/>
          </a:solidFill>
          <a:latin typeface="+mn-lt"/>
          <a:ea typeface="+mn-ea"/>
          <a:cs typeface="+mn-cs"/>
        </a:defRPr>
      </a:lvl5pPr>
      <a:lvl6pPr marL="1507490" algn="l" defTabSz="603250" rtl="0" eaLnBrk="1" latinLnBrk="0" hangingPunct="1">
        <a:defRPr sz="1210" kern="1200">
          <a:solidFill>
            <a:schemeClr val="tx1"/>
          </a:solidFill>
          <a:latin typeface="+mn-lt"/>
          <a:ea typeface="+mn-ea"/>
          <a:cs typeface="+mn-cs"/>
        </a:defRPr>
      </a:lvl6pPr>
      <a:lvl7pPr marL="1809115" algn="l" defTabSz="603250" rtl="0" eaLnBrk="1" latinLnBrk="0" hangingPunct="1">
        <a:defRPr sz="1210" kern="1200">
          <a:solidFill>
            <a:schemeClr val="tx1"/>
          </a:solidFill>
          <a:latin typeface="+mn-lt"/>
          <a:ea typeface="+mn-ea"/>
          <a:cs typeface="+mn-cs"/>
        </a:defRPr>
      </a:lvl7pPr>
      <a:lvl8pPr marL="2110740" algn="l" defTabSz="603250" rtl="0" eaLnBrk="1" latinLnBrk="0" hangingPunct="1">
        <a:defRPr sz="1210" kern="1200">
          <a:solidFill>
            <a:schemeClr val="tx1"/>
          </a:solidFill>
          <a:latin typeface="+mn-lt"/>
          <a:ea typeface="+mn-ea"/>
          <a:cs typeface="+mn-cs"/>
        </a:defRPr>
      </a:lvl8pPr>
      <a:lvl9pPr marL="2412365" algn="l" defTabSz="603250" rtl="0" eaLnBrk="1" latinLnBrk="0" hangingPunct="1">
        <a:defRPr sz="12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8213" y="2449663"/>
            <a:ext cx="8015573" cy="1958674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>
                <a:solidFill>
                  <a:srgbClr val="002060"/>
                </a:solidFill>
                <a:latin typeface="+mn-lt"/>
              </a:rPr>
              <a:t>SAFE-A-THON 2025</a:t>
            </a:r>
            <a:br>
              <a:rPr lang="en-US" sz="3200" b="1" dirty="0">
                <a:solidFill>
                  <a:srgbClr val="002060"/>
                </a:solidFill>
                <a:latin typeface="+mn-lt"/>
              </a:rPr>
            </a:br>
            <a:br>
              <a:rPr lang="en-US" sz="3200" b="1" dirty="0">
                <a:solidFill>
                  <a:srgbClr val="002060"/>
                </a:solidFill>
                <a:latin typeface="+mn-lt"/>
              </a:rPr>
            </a:br>
            <a:r>
              <a:rPr lang="en-US" sz="2800" dirty="0">
                <a:latin typeface="+mn-lt"/>
              </a:rPr>
              <a:t>Problem Statement Release &amp; Participant Briefing</a:t>
            </a:r>
            <a:br>
              <a:rPr lang="en-US" sz="2800" dirty="0">
                <a:latin typeface="+mn-lt"/>
              </a:rPr>
            </a:br>
            <a:r>
              <a:rPr lang="en-US" sz="3600" dirty="0">
                <a:latin typeface="+mn-lt"/>
              </a:rPr>
              <a:t>Hosted as part of </a:t>
            </a:r>
            <a:r>
              <a:rPr lang="en-US" sz="3600" b="1" dirty="0">
                <a:latin typeface="+mn-lt"/>
              </a:rPr>
              <a:t>IHD 2026</a:t>
            </a:r>
            <a:endParaRPr lang="en-IN" sz="3200" b="1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1421809"/>
            <a:ext cx="10529924" cy="114274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+mn-lt"/>
              </a:rPr>
              <a:t>PROBLEM STATEMENT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2F12DB-13A9-155E-E187-FC71A3638E7F}"/>
              </a:ext>
            </a:extLst>
          </p:cNvPr>
          <p:cNvSpPr txBox="1"/>
          <p:nvPr/>
        </p:nvSpPr>
        <p:spPr>
          <a:xfrm>
            <a:off x="1052396" y="2564550"/>
            <a:ext cx="1062777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buFont typeface="Arial" panose="020B0604020202020204" pitchFamily="34" charset="0"/>
              <a:buAutoNum type="arabicPeriod"/>
            </a:pPr>
            <a:r>
              <a:rPr lang="en-IN" sz="3200" b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Delays in care at various touch points and in situations</a:t>
            </a:r>
            <a:endParaRPr lang="en-US" sz="3200" dirty="0">
              <a:solidFill>
                <a:srgbClr val="002060"/>
              </a:solidFill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342900" marR="0" lvl="0" indent="-342900" algn="just">
              <a:buFont typeface="Arial" panose="020B0604020202020204" pitchFamily="34" charset="0"/>
              <a:buAutoNum type="arabicPeriod"/>
            </a:pPr>
            <a:r>
              <a:rPr lang="en-IN" sz="3200" b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Sustainable hospitals- Energy management, Utility related &amp; others </a:t>
            </a:r>
            <a:endParaRPr lang="en-US" sz="3200" dirty="0">
              <a:solidFill>
                <a:srgbClr val="002060"/>
              </a:solidFill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342900" marR="0" lvl="0" indent="-342900" algn="just">
              <a:buFont typeface="Arial" panose="020B0604020202020204" pitchFamily="34" charset="0"/>
              <a:buAutoNum type="arabicPeriod"/>
            </a:pPr>
            <a:r>
              <a:rPr lang="en-IN" sz="3200" b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Zero harm (patients/staff/visitors)- a reality? </a:t>
            </a:r>
          </a:p>
          <a:p>
            <a:pPr marR="0" lvl="0" algn="just"/>
            <a:r>
              <a:rPr lang="en-IN" sz="3200" b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(could be focus on medication, infection, care related, or prevention of any errors)</a:t>
            </a:r>
            <a:endParaRPr lang="en-US" sz="3200" dirty="0">
              <a:solidFill>
                <a:srgbClr val="002060"/>
              </a:solidFill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1278934"/>
            <a:ext cx="10529924" cy="114274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+mn-lt"/>
              </a:rPr>
              <a:t>WHAT MAKES A WINNING IDEA?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2399" y="2421674"/>
            <a:ext cx="10529924" cy="4028329"/>
          </a:xfrm>
        </p:spPr>
        <p:txBody>
          <a:bodyPr/>
          <a:lstStyle/>
          <a:p>
            <a:pPr marL="0" indent="0">
              <a:buNone/>
            </a:pPr>
            <a:r>
              <a:rPr lang="en-US" sz="2100" dirty="0">
                <a:solidFill>
                  <a:srgbClr val="002060"/>
                </a:solidFill>
              </a:rPr>
              <a:t>✔ </a:t>
            </a:r>
            <a:r>
              <a:rPr lang="en-US" sz="2100" b="1" dirty="0">
                <a:solidFill>
                  <a:srgbClr val="002060"/>
                </a:solidFill>
              </a:rPr>
              <a:t>Innovative</a:t>
            </a:r>
            <a:r>
              <a:rPr lang="en-US" sz="2100" dirty="0">
                <a:solidFill>
                  <a:srgbClr val="002060"/>
                </a:solidFill>
              </a:rPr>
              <a:t> – new way of solving a known problem</a:t>
            </a:r>
            <a:br>
              <a:rPr lang="en-US" sz="2100" dirty="0">
                <a:solidFill>
                  <a:srgbClr val="002060"/>
                </a:solidFill>
              </a:rPr>
            </a:br>
            <a:r>
              <a:rPr lang="en-US" sz="2100" dirty="0">
                <a:solidFill>
                  <a:srgbClr val="002060"/>
                </a:solidFill>
              </a:rPr>
              <a:t>✔ </a:t>
            </a:r>
            <a:r>
              <a:rPr lang="en-US" sz="2100" b="1" dirty="0">
                <a:solidFill>
                  <a:srgbClr val="002060"/>
                </a:solidFill>
              </a:rPr>
              <a:t>Practical</a:t>
            </a:r>
            <a:r>
              <a:rPr lang="en-US" sz="2100" dirty="0">
                <a:solidFill>
                  <a:srgbClr val="002060"/>
                </a:solidFill>
              </a:rPr>
              <a:t> – doable and implementable</a:t>
            </a:r>
            <a:br>
              <a:rPr lang="en-US" sz="2100" dirty="0">
                <a:solidFill>
                  <a:srgbClr val="002060"/>
                </a:solidFill>
              </a:rPr>
            </a:br>
            <a:r>
              <a:rPr lang="en-US" sz="2100" dirty="0">
                <a:solidFill>
                  <a:srgbClr val="002060"/>
                </a:solidFill>
              </a:rPr>
              <a:t>✔ </a:t>
            </a:r>
            <a:r>
              <a:rPr lang="en-US" sz="2100" b="1" dirty="0">
                <a:solidFill>
                  <a:srgbClr val="002060"/>
                </a:solidFill>
              </a:rPr>
              <a:t>Scalable</a:t>
            </a:r>
            <a:r>
              <a:rPr lang="en-US" sz="2100" dirty="0">
                <a:solidFill>
                  <a:srgbClr val="002060"/>
                </a:solidFill>
              </a:rPr>
              <a:t> – replicable across multiple hospitals</a:t>
            </a:r>
            <a:br>
              <a:rPr lang="en-US" sz="2100" dirty="0">
                <a:solidFill>
                  <a:srgbClr val="002060"/>
                </a:solidFill>
              </a:rPr>
            </a:br>
            <a:r>
              <a:rPr lang="en-US" sz="2100" dirty="0">
                <a:solidFill>
                  <a:srgbClr val="002060"/>
                </a:solidFill>
              </a:rPr>
              <a:t>✔ </a:t>
            </a:r>
            <a:r>
              <a:rPr lang="en-US" sz="2100" b="1" dirty="0">
                <a:solidFill>
                  <a:srgbClr val="002060"/>
                </a:solidFill>
              </a:rPr>
              <a:t>Cost-conscious</a:t>
            </a:r>
            <a:r>
              <a:rPr lang="en-US" sz="2100" dirty="0">
                <a:solidFill>
                  <a:srgbClr val="002060"/>
                </a:solidFill>
              </a:rPr>
              <a:t> – resource-efficient</a:t>
            </a:r>
            <a:br>
              <a:rPr lang="en-US" sz="2100" dirty="0">
                <a:solidFill>
                  <a:srgbClr val="002060"/>
                </a:solidFill>
              </a:rPr>
            </a:br>
            <a:r>
              <a:rPr lang="en-US" sz="2100" dirty="0">
                <a:solidFill>
                  <a:srgbClr val="002060"/>
                </a:solidFill>
              </a:rPr>
              <a:t>✔ </a:t>
            </a:r>
            <a:r>
              <a:rPr lang="en-US" sz="2100" b="1" dirty="0">
                <a:solidFill>
                  <a:srgbClr val="002060"/>
                </a:solidFill>
              </a:rPr>
              <a:t>Safe</a:t>
            </a:r>
            <a:r>
              <a:rPr lang="en-US" sz="2100" dirty="0">
                <a:solidFill>
                  <a:srgbClr val="002060"/>
                </a:solidFill>
              </a:rPr>
              <a:t> – enhances patient safety outcomes</a:t>
            </a:r>
            <a:br>
              <a:rPr lang="en-US" sz="2100" dirty="0">
                <a:solidFill>
                  <a:srgbClr val="002060"/>
                </a:solidFill>
              </a:rPr>
            </a:br>
            <a:r>
              <a:rPr lang="en-US" sz="2100" dirty="0">
                <a:solidFill>
                  <a:srgbClr val="002060"/>
                </a:solidFill>
              </a:rPr>
              <a:t>✔ </a:t>
            </a:r>
            <a:r>
              <a:rPr lang="en-US" sz="2100" b="1" dirty="0">
                <a:solidFill>
                  <a:srgbClr val="002060"/>
                </a:solidFill>
              </a:rPr>
              <a:t>Entrepreneurial</a:t>
            </a:r>
            <a:r>
              <a:rPr lang="en-US" sz="2100" dirty="0">
                <a:solidFill>
                  <a:srgbClr val="002060"/>
                </a:solidFill>
              </a:rPr>
              <a:t> – market-ready potential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1421809"/>
            <a:ext cx="10529924" cy="114274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+mn-lt"/>
              </a:rPr>
              <a:t>EVALUATION CRITERIA</a:t>
            </a:r>
          </a:p>
        </p:txBody>
      </p:sp>
      <p:sp>
        <p:nvSpPr>
          <p:cNvPr id="96" name="Rectangle 91"/>
          <p:cNvSpPr>
            <a:spLocks noGrp="1" noChangeArrowheads="1"/>
          </p:cNvSpPr>
          <p:nvPr>
            <p:ph idx="1"/>
          </p:nvPr>
        </p:nvSpPr>
        <p:spPr bwMode="auto">
          <a:xfrm>
            <a:off x="1052512" y="2990052"/>
            <a:ext cx="8720137" cy="170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Clarity of Problem Understanding (relevance &amp; depth of RCA) – 20%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Innovation &amp; Creativity – 25%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Feasibility &amp; Implementation Readiness – 20%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Scalability Across Hospitals – 15%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Impact on Patient Safety / Experience – 20%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1421809"/>
            <a:ext cx="10529924" cy="114274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+mn-lt"/>
              </a:rPr>
              <a:t>EVALUATION CRITERIA</a:t>
            </a:r>
          </a:p>
        </p:txBody>
      </p:sp>
      <p:sp>
        <p:nvSpPr>
          <p:cNvPr id="96" name="Rectangle 91"/>
          <p:cNvSpPr>
            <a:spLocks noGrp="1" noChangeArrowheads="1"/>
          </p:cNvSpPr>
          <p:nvPr>
            <p:ph idx="1"/>
          </p:nvPr>
        </p:nvSpPr>
        <p:spPr bwMode="auto">
          <a:xfrm>
            <a:off x="1052396" y="2263964"/>
            <a:ext cx="10244254" cy="4223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r>
              <a:rPr lang="en-US" sz="2100" b="1" dirty="0">
                <a:solidFill>
                  <a:srgbClr val="002060"/>
                </a:solidFill>
              </a:rPr>
              <a:t>Presentation Guidelines Release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002060"/>
                </a:solidFill>
              </a:rPr>
              <a:t>Final </a:t>
            </a:r>
            <a:r>
              <a:rPr lang="en-US" sz="2100" b="1" dirty="0">
                <a:solidFill>
                  <a:srgbClr val="002060"/>
                </a:solidFill>
              </a:rPr>
              <a:t>Safe-A-Thon Presentation Guidelines</a:t>
            </a:r>
            <a:endParaRPr lang="en-US" sz="210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002060"/>
                </a:solidFill>
              </a:rPr>
              <a:t>Including: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002060"/>
                </a:solidFill>
              </a:rPr>
              <a:t>Format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002060"/>
                </a:solidFill>
              </a:rPr>
              <a:t>Template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002060"/>
                </a:solidFill>
              </a:rPr>
              <a:t>Time limits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002060"/>
                </a:solidFill>
              </a:rPr>
              <a:t>Submission workflow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002060"/>
                </a:solidFill>
              </a:rPr>
              <a:t>Jury panel details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100" b="1" dirty="0">
                <a:solidFill>
                  <a:srgbClr val="002060"/>
                </a:solidFill>
              </a:rPr>
              <a:t>Will be officially released on: </a:t>
            </a:r>
            <a:r>
              <a:rPr lang="en-US" sz="2100" b="1" i="1" dirty="0">
                <a:solidFill>
                  <a:srgbClr val="002060"/>
                </a:solidFill>
              </a:rPr>
              <a:t>05 December 2025 at IHD website</a:t>
            </a:r>
            <a:endParaRPr lang="en-US" sz="210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rgbClr val="002060"/>
                </a:solidFill>
              </a:rPr>
              <a:t>Teams must follow only the </a:t>
            </a:r>
            <a:r>
              <a:rPr lang="en-US" sz="2100" b="1" dirty="0">
                <a:solidFill>
                  <a:srgbClr val="002060"/>
                </a:solidFill>
              </a:rPr>
              <a:t>template</a:t>
            </a:r>
            <a:r>
              <a:rPr lang="en-US" sz="2100" dirty="0">
                <a:solidFill>
                  <a:srgbClr val="002060"/>
                </a:solidFill>
              </a:rPr>
              <a:t> for final submission – 18 December 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en-US" altLang="en-US" sz="21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1421809"/>
            <a:ext cx="10529924" cy="114274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+mn-lt"/>
              </a:rPr>
              <a:t>JURY PROCESS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128713" y="2610716"/>
            <a:ext cx="699611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Regional jury (3 members) identifies </a:t>
            </a:r>
            <a:r>
              <a:rPr kumimoji="0" lang="en-US" altLang="en-US" sz="21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Top 3 winners</a:t>
            </a: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 per city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Winners advance to </a:t>
            </a:r>
            <a:r>
              <a:rPr kumimoji="0" lang="en-US" altLang="en-US" sz="21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IHD Finals</a:t>
            </a:r>
            <a:endParaRPr kumimoji="0" lang="en-US" altLang="en-US" sz="21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Distinguished National Jury evaluates finalists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Final awards announced at </a:t>
            </a:r>
            <a:r>
              <a:rPr kumimoji="0" lang="en-US" altLang="en-US" sz="21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IHD 2026 Main Stage</a:t>
            </a:r>
            <a:endParaRPr kumimoji="0" lang="en-US" altLang="en-US" sz="21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921" y="1467975"/>
            <a:ext cx="10529924" cy="114274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+mn-lt"/>
              </a:rPr>
              <a:t>DELIVERABLES FROM TEAMS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061921" y="2432370"/>
            <a:ext cx="8139112" cy="29997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One solution presentation (Safe-A-Thon Format Only)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100" dirty="0">
                <a:solidFill>
                  <a:srgbClr val="002060"/>
                </a:solidFill>
              </a:rPr>
              <a:t>Safety risks reduced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Improved patient &amp; staff experience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sz="2100" dirty="0">
                <a:solidFill>
                  <a:srgbClr val="002060"/>
                </a:solidFill>
              </a:rPr>
              <a:t>Scalable safety solutions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ZERO Harm Mission </a:t>
            </a:r>
            <a:r>
              <a:rPr lang="en-US" altLang="en-US" sz="2100" dirty="0">
                <a:solidFill>
                  <a:srgbClr val="002060"/>
                </a:solidFill>
              </a:rPr>
              <a:t>(if applicable)</a:t>
            </a:r>
            <a:endParaRPr kumimoji="0" lang="en-US" altLang="en-US" sz="21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Prototype/demo/mock-up (if applicable)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Costing &amp; implementation plan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Metrics for measuring success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Final pitch (7 minutes including Q&amp;A)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441" y="2649075"/>
            <a:ext cx="3569260" cy="2142000"/>
          </a:xfrm>
        </p:spPr>
        <p:txBody>
          <a:bodyPr/>
          <a:lstStyle/>
          <a:p>
            <a:r>
              <a:rPr lang="en-US" sz="2800" dirty="0">
                <a:solidFill>
                  <a:srgbClr val="002060"/>
                </a:solidFill>
                <a:latin typeface="+mn-lt"/>
              </a:rPr>
              <a:t>SUPPORT AVAILABLE  ORGANIZING COMMITTEE SUPPORT</a:t>
            </a:r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3823261" y="1623989"/>
          <a:ext cx="8127999" cy="45367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74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1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+mn-lt"/>
                        </a:rPr>
                        <a:t>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+mn-lt"/>
                        </a:rPr>
                        <a:t>SPOC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+mn-lt"/>
                        </a:rPr>
                        <a:t>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HYDERABAD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Mr Vamshi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9640624333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DELHI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Dr </a:t>
                      </a:r>
                      <a:r>
                        <a:rPr lang="en-US" sz="15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Sonal</a:t>
                      </a:r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9999057977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CHENNAI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Mr </a:t>
                      </a:r>
                      <a:r>
                        <a:rPr lang="en-US" sz="15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Nithish</a:t>
                      </a:r>
                      <a:endParaRPr lang="en-US" sz="15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8610643303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BENGALURU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Dr Amrut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7406338616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MUMBAI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Mr </a:t>
                      </a:r>
                      <a:r>
                        <a:rPr lang="en-US" sz="15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Mukram</a:t>
                      </a:r>
                      <a:endParaRPr lang="en-US" sz="15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7676464613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671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AHMEDABAD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Ms Bhumika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7874117477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9763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KOLKATA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Ms Jasmine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9874920094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0670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INDORE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Ms Shivangi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7024533379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LUCKNOW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Dr Ankur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7386444568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COCHIN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Ms </a:t>
                      </a:r>
                      <a:r>
                        <a:rPr lang="en-US" sz="15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Rubeena</a:t>
                      </a:r>
                      <a:endParaRPr lang="en-US" sz="15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9176017070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GUWAHATI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Ms </a:t>
                      </a:r>
                      <a:r>
                        <a:rPr lang="en-US" sz="15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Pallabi</a:t>
                      </a:r>
                      <a:endParaRPr lang="en-US" sz="15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8753947864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5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PUNE</a:t>
                      </a:r>
                      <a:endParaRPr lang="en-US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Dr </a:t>
                      </a:r>
                      <a:r>
                        <a:rPr lang="en-US" sz="15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Anirudhha</a:t>
                      </a:r>
                      <a:endParaRPr lang="en-US" sz="15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9130891088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2060"/>
                </a:solidFill>
              </a:rPr>
              <a:t>Safe-A-Thon is not a competition.</a:t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>
                <a:solidFill>
                  <a:srgbClr val="002060"/>
                </a:solidFill>
              </a:rPr>
              <a:t>It is a movement.</a:t>
            </a:r>
            <a:br>
              <a:rPr lang="en-US" sz="3200" dirty="0">
                <a:solidFill>
                  <a:srgbClr val="002060"/>
                </a:solidFill>
              </a:rPr>
            </a:br>
            <a:r>
              <a:rPr lang="en-US" sz="3200" dirty="0">
                <a:solidFill>
                  <a:srgbClr val="002060"/>
                </a:solidFill>
              </a:rPr>
              <a:t>A chance to shape the future of safe, smart, efficient hospitals.</a:t>
            </a:r>
          </a:p>
          <a:p>
            <a:pPr marL="0" indent="0" algn="ctr">
              <a:buNone/>
            </a:pPr>
            <a:br>
              <a:rPr lang="en-US" sz="3200" dirty="0">
                <a:solidFill>
                  <a:srgbClr val="002060"/>
                </a:solidFill>
              </a:rPr>
            </a:br>
            <a:r>
              <a:rPr lang="en-US" sz="3600" dirty="0">
                <a:solidFill>
                  <a:srgbClr val="002060"/>
                </a:solidFill>
              </a:rPr>
              <a:t>We look forward to breakthrough ideas from each team.</a:t>
            </a:r>
            <a:br>
              <a:rPr lang="en-US" sz="3600" dirty="0">
                <a:solidFill>
                  <a:srgbClr val="002060"/>
                </a:solidFill>
              </a:rPr>
            </a:br>
            <a:r>
              <a:rPr lang="en-US" sz="3600" i="1" dirty="0">
                <a:solidFill>
                  <a:srgbClr val="002060"/>
                </a:solidFill>
              </a:rPr>
              <a:t>Let the innovation begin!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438400"/>
            <a:ext cx="5372100" cy="26193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50381" y="2551837"/>
            <a:ext cx="610076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dirty="0">
                <a:solidFill>
                  <a:srgbClr val="FFFFFF"/>
                </a:solidFill>
                <a:effectLst/>
                <a:latin typeface="Inter"/>
              </a:rPr>
              <a:t>Global Voices. One Vision.</a:t>
            </a:r>
          </a:p>
          <a:p>
            <a:pPr algn="ctr"/>
            <a:r>
              <a:rPr lang="en-US" b="0" i="0" dirty="0">
                <a:solidFill>
                  <a:srgbClr val="FFFFFF"/>
                </a:solidFill>
                <a:effectLst/>
                <a:latin typeface="Inter"/>
              </a:rPr>
              <a:t>IHD 2026 brings together the world’s most influential policymakers, global healthcare leaders, and clinicians to address the most urgent challenges in health systems. Experience breakthrough insights, collaborative problem-solving, and bold ideas that can transform care for billions.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5757" y="2042436"/>
            <a:ext cx="610076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0" dirty="0">
                <a:solidFill>
                  <a:srgbClr val="002060"/>
                </a:solidFill>
                <a:effectLst/>
                <a:latin typeface="+mj-lt"/>
              </a:rPr>
              <a:t>Global Voices. One Vision.</a:t>
            </a:r>
          </a:p>
          <a:p>
            <a:pPr algn="ctr"/>
            <a:r>
              <a:rPr lang="en-US" sz="2400" b="0" i="0" dirty="0">
                <a:solidFill>
                  <a:srgbClr val="002060"/>
                </a:solidFill>
                <a:effectLst/>
                <a:latin typeface="+mj-lt"/>
              </a:rPr>
              <a:t>IHD 2026 brings together the world’s most influential policymakers, global healthcare leaders, and clinicians to address the most urgent challenges in health systems. Experience breakthrough insights, collaborative problem-solving, and bold ideas that can transform care for billions.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6519" y="1352549"/>
            <a:ext cx="5610225" cy="507682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35757" y="1626111"/>
            <a:ext cx="61007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0" dirty="0">
                <a:solidFill>
                  <a:srgbClr val="002060"/>
                </a:solidFill>
                <a:effectLst/>
              </a:rPr>
              <a:t>INTERNATIONAL HEALTH DIALOGUE 2026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5757" y="5089424"/>
            <a:ext cx="610076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0" i="0" dirty="0">
                <a:solidFill>
                  <a:srgbClr val="002060"/>
                </a:solidFill>
                <a:effectLst/>
                <a:latin typeface="+mj-lt"/>
              </a:rPr>
              <a:t>Join us at IHD 2026 to be part of a dynamic community committed to improving lives through cutting-edge advancements and collaborative efforts.</a:t>
            </a:r>
            <a:endParaRPr lang="en-US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3881" y="6012754"/>
            <a:ext cx="6100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2060"/>
                </a:solidFill>
                <a:effectLst/>
                <a:latin typeface="Roboto" panose="02000000000000000000" pitchFamily="2" charset="0"/>
              </a:rPr>
              <a:t>30th &amp; 31st January 2026, HICC - Novotel, Hyderabad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899" y="1659674"/>
            <a:ext cx="10529924" cy="4028329"/>
          </a:xfrm>
        </p:spPr>
        <p:txBody>
          <a:bodyPr/>
          <a:lstStyle/>
          <a:p>
            <a:pPr marL="0" indent="0" algn="ctr">
              <a:buNone/>
            </a:pPr>
            <a:endParaRPr lang="en-US" sz="32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rgbClr val="002060"/>
                </a:solidFill>
              </a:rPr>
              <a:t>Safe-A-Thon 2026</a:t>
            </a:r>
            <a:br>
              <a:rPr lang="en-US" sz="3200" dirty="0">
                <a:solidFill>
                  <a:srgbClr val="002060"/>
                </a:solidFill>
              </a:rPr>
            </a:br>
            <a:r>
              <a:rPr lang="en-US" sz="3200" dirty="0">
                <a:solidFill>
                  <a:srgbClr val="002060"/>
                </a:solidFill>
              </a:rPr>
              <a:t>Innovation • Patient Safety • Design Thinking</a:t>
            </a:r>
          </a:p>
          <a:p>
            <a:pPr marL="0" indent="0" algn="ctr">
              <a:buNone/>
            </a:pPr>
            <a:r>
              <a:rPr lang="en-US" sz="2400" dirty="0"/>
              <a:t>A </a:t>
            </a:r>
            <a:r>
              <a:rPr lang="en-US" sz="2400" b="1" dirty="0"/>
              <a:t>national, multi-city innovation challenge</a:t>
            </a:r>
            <a:r>
              <a:rPr lang="en-US" sz="2400" dirty="0"/>
              <a:t> to solve </a:t>
            </a:r>
            <a:r>
              <a:rPr lang="en-US" sz="2400" i="1" dirty="0"/>
              <a:t>real-world hospital safety, operational &amp; patient experience problems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>Teams design practical, scalable solutions and present at the grand stage of </a:t>
            </a:r>
          </a:p>
          <a:p>
            <a:pPr marL="0" indent="0" algn="ctr">
              <a:buNone/>
            </a:pPr>
            <a:r>
              <a:rPr lang="en-US" sz="2400" b="1" dirty="0"/>
              <a:t>IHD 2026</a:t>
            </a:r>
            <a:r>
              <a:rPr lang="en-US" sz="2400" dirty="0"/>
              <a:t>.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000" b="1" i="0" dirty="0">
                <a:solidFill>
                  <a:srgbClr val="002060"/>
                </a:solidFill>
                <a:effectLst/>
                <a:latin typeface="+mj-lt"/>
              </a:rPr>
              <a:t>Hyderabad - Delhi - Chennai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-</a:t>
            </a:r>
            <a:r>
              <a:rPr lang="en-US" sz="2000" b="1" i="0" dirty="0">
                <a:solidFill>
                  <a:srgbClr val="002060"/>
                </a:solidFill>
                <a:effectLst/>
                <a:latin typeface="+mj-lt"/>
              </a:rPr>
              <a:t> Bengaluru - Mumbai - Ahmedabad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- </a:t>
            </a:r>
            <a:r>
              <a:rPr lang="en-US" sz="2000" b="1" i="0" dirty="0">
                <a:solidFill>
                  <a:srgbClr val="002060"/>
                </a:solidFill>
                <a:effectLst/>
                <a:latin typeface="+mj-lt"/>
              </a:rPr>
              <a:t>Kolkata</a:t>
            </a:r>
            <a:r>
              <a:rPr lang="en-US" sz="2000" b="1" dirty="0">
                <a:solidFill>
                  <a:srgbClr val="002060"/>
                </a:solidFill>
                <a:latin typeface="+mj-lt"/>
              </a:rPr>
              <a:t> - </a:t>
            </a:r>
            <a:r>
              <a:rPr lang="en-US" sz="2000" b="1" i="0" dirty="0">
                <a:solidFill>
                  <a:srgbClr val="002060"/>
                </a:solidFill>
                <a:effectLst/>
                <a:latin typeface="+mj-lt"/>
              </a:rPr>
              <a:t> Indore - Lucknow  Cochin - Guwahati - Pune</a:t>
            </a:r>
            <a:endParaRPr lang="en-US" sz="20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1421809"/>
            <a:ext cx="10529924" cy="1142741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WHY SAFE-A-THON?</a:t>
            </a:r>
            <a:endParaRPr lang="en-US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2396" y="2764574"/>
            <a:ext cx="10529924" cy="215985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Spark system-level innovation in hospitals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Build entrepreneurial thinking in healthcare teams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Strengthen patient safety culture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Create replicable models for Safer Healthcare &amp; beyond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Identify breakthrough ideas for national scale-up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1421809"/>
            <a:ext cx="10529924" cy="114274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+mn-lt"/>
              </a:rPr>
              <a:t>WHO CAN PARTICIPATE?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2396" y="2764574"/>
            <a:ext cx="10529924" cy="2159851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Multi-disciplinary teams from hospitals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Maximum </a:t>
            </a:r>
            <a:r>
              <a:rPr kumimoji="0" lang="en-US" altLang="en-US" sz="21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5 members per team</a:t>
            </a:r>
            <a:endParaRPr kumimoji="0" lang="en-US" altLang="en-US" sz="21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Cross-functional combinations encouraged</a:t>
            </a:r>
          </a:p>
          <a:p>
            <a:pPr marL="0" indent="0">
              <a:buNone/>
            </a:pPr>
            <a:endParaRPr lang="en-US" sz="21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805" y="1152569"/>
            <a:ext cx="10529924" cy="1142741"/>
          </a:xfrm>
        </p:spPr>
        <p:txBody>
          <a:bodyPr/>
          <a:lstStyle/>
          <a:p>
            <a:r>
              <a:rPr lang="en-US" altLang="en-US" sz="2400" dirty="0">
                <a:solidFill>
                  <a:srgbClr val="002060"/>
                </a:solidFill>
                <a:latin typeface="+mn-lt"/>
              </a:rPr>
              <a:t>SAFE-A-THON POWERED BY BIORX VENTURE GROUP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725805" y="1967327"/>
            <a:ext cx="10871200" cy="431673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sz="1200" dirty="0" err="1">
                <a:solidFill>
                  <a:srgbClr val="002060"/>
                </a:solidFill>
              </a:rPr>
              <a:t>BIORx</a:t>
            </a:r>
            <a:r>
              <a:rPr sz="1200" dirty="0">
                <a:solidFill>
                  <a:srgbClr val="002060"/>
                </a:solidFill>
              </a:rPr>
              <a:t> Venture Group is the official Innovation &amp; Venture-Building Partner for Safe-A-Thon 2026, bringing:</a:t>
            </a:r>
          </a:p>
          <a:p>
            <a:pPr indent="0">
              <a:buFont typeface="Arial" panose="020B0604020202020204"/>
              <a:buNone/>
            </a:pPr>
            <a:r>
              <a:rPr sz="1200" dirty="0">
                <a:solidFill>
                  <a:srgbClr val="002060"/>
                </a:solidFill>
              </a:rPr>
              <a:t>14+ years of healthcare innovation leadership</a:t>
            </a:r>
          </a:p>
          <a:p>
            <a:r>
              <a:rPr sz="1200" dirty="0">
                <a:solidFill>
                  <a:srgbClr val="002060"/>
                </a:solidFill>
              </a:rPr>
              <a:t>120+ successful advisory transactions in </a:t>
            </a:r>
            <a:r>
              <a:rPr sz="1200" dirty="0" err="1">
                <a:solidFill>
                  <a:srgbClr val="002060"/>
                </a:solidFill>
              </a:rPr>
              <a:t>HealthTech</a:t>
            </a:r>
            <a:r>
              <a:rPr sz="1200" dirty="0">
                <a:solidFill>
                  <a:srgbClr val="002060"/>
                </a:solidFill>
              </a:rPr>
              <a:t>, MedTech, Digital Health &amp; Life Sciences</a:t>
            </a:r>
          </a:p>
          <a:p>
            <a:pPr indent="0">
              <a:buFont typeface="Arial" panose="020B0604020202020204"/>
              <a:buNone/>
            </a:pPr>
            <a:r>
              <a:rPr sz="1200" dirty="0">
                <a:solidFill>
                  <a:srgbClr val="002060"/>
                </a:solidFill>
              </a:rPr>
              <a:t>Deep startup building expertise — 100+ startups mentored, 30+ angel investments, 40+ venture-building engagements </a:t>
            </a:r>
          </a:p>
          <a:p>
            <a:endParaRPr lang="en-US" sz="1200" dirty="0">
              <a:solidFill>
                <a:srgbClr val="002060"/>
              </a:solidFill>
            </a:endParaRPr>
          </a:p>
          <a:p>
            <a:r>
              <a:rPr sz="1200" dirty="0">
                <a:solidFill>
                  <a:srgbClr val="002060"/>
                </a:solidFill>
              </a:rPr>
              <a:t>Indian Healthcare Angels (IHA) as the dedicated Investment Partner supporting shortlisted Safe-A-Thon teams with capital access and investor networks </a:t>
            </a:r>
          </a:p>
          <a:p>
            <a:r>
              <a:rPr sz="1200" dirty="0">
                <a:solidFill>
                  <a:srgbClr val="002060"/>
                </a:solidFill>
              </a:rPr>
              <a:t>VEOCAP Ventures enabling scale-up pathways for high-potential innovations </a:t>
            </a:r>
          </a:p>
          <a:p>
            <a:endParaRPr sz="1200" dirty="0">
              <a:solidFill>
                <a:srgbClr val="002060"/>
              </a:solidFill>
            </a:endParaRPr>
          </a:p>
          <a:p>
            <a:r>
              <a:rPr sz="1200" dirty="0">
                <a:solidFill>
                  <a:srgbClr val="002060"/>
                </a:solidFill>
              </a:rPr>
              <a:t>Role in Safe-A-Thon:</a:t>
            </a:r>
          </a:p>
          <a:p>
            <a:r>
              <a:rPr sz="1200" dirty="0">
                <a:solidFill>
                  <a:srgbClr val="002060"/>
                </a:solidFill>
              </a:rPr>
              <a:t>Structuring the national innovation pipeline</a:t>
            </a:r>
          </a:p>
          <a:p>
            <a:pPr indent="0">
              <a:buFont typeface="Arial" panose="020B0604020202020204"/>
              <a:buNone/>
            </a:pPr>
            <a:r>
              <a:rPr lang="en-US" sz="1200" dirty="0">
                <a:solidFill>
                  <a:srgbClr val="002060"/>
                </a:solidFill>
              </a:rPr>
              <a:t>S</a:t>
            </a:r>
            <a:r>
              <a:rPr sz="1200" dirty="0">
                <a:solidFill>
                  <a:srgbClr val="002060"/>
                </a:solidFill>
              </a:rPr>
              <a:t>upporting idea-to-prototype-to-pitch journey</a:t>
            </a:r>
          </a:p>
          <a:p>
            <a:pPr indent="0">
              <a:buFont typeface="Arial" panose="020B0604020202020204"/>
              <a:buNone/>
            </a:pPr>
            <a:r>
              <a:rPr sz="1200" dirty="0">
                <a:solidFill>
                  <a:srgbClr val="002060"/>
                </a:solidFill>
              </a:rPr>
              <a:t>Providing market, regulatory, and venture strategy mentorship</a:t>
            </a:r>
          </a:p>
          <a:p>
            <a:pPr indent="0">
              <a:buFont typeface="Arial" panose="020B0604020202020204"/>
              <a:buNone/>
            </a:pPr>
            <a:r>
              <a:rPr sz="1200" dirty="0">
                <a:solidFill>
                  <a:srgbClr val="002060"/>
                </a:solidFill>
              </a:rPr>
              <a:t>Preparing selected teams for exposure at the IHD/IPSC stage</a:t>
            </a:r>
          </a:p>
          <a:p>
            <a:pPr indent="0">
              <a:buFont typeface="Arial" panose="020B0604020202020204"/>
              <a:buNone/>
            </a:pPr>
            <a:endParaRPr sz="1200" dirty="0">
              <a:solidFill>
                <a:srgbClr val="002060"/>
              </a:solidFill>
            </a:endParaRPr>
          </a:p>
          <a:p>
            <a:pPr indent="0" algn="ctr">
              <a:buFont typeface="Arial" panose="020B0604020202020204"/>
              <a:buNone/>
            </a:pPr>
            <a:endParaRPr lang="en-US" sz="1200" b="1" dirty="0">
              <a:solidFill>
                <a:srgbClr val="002060"/>
              </a:solidFill>
            </a:endParaRPr>
          </a:p>
          <a:p>
            <a:pPr indent="0" algn="ctr">
              <a:buFont typeface="Arial" panose="020B0604020202020204"/>
              <a:buNone/>
            </a:pPr>
            <a:r>
              <a:rPr lang="en-US" sz="1200" b="1" dirty="0">
                <a:solidFill>
                  <a:srgbClr val="002060"/>
                </a:solidFill>
              </a:rPr>
              <a:t>WHY THIS MATTERS</a:t>
            </a:r>
          </a:p>
          <a:p>
            <a:pPr algn="ctr"/>
            <a:r>
              <a:rPr sz="1200" b="1" dirty="0">
                <a:solidFill>
                  <a:srgbClr val="002060"/>
                </a:solidFill>
              </a:rPr>
              <a:t>This partnership ensures Safe-A-Thon is not just a competition —</a:t>
            </a:r>
            <a:r>
              <a:rPr lang="en-US" sz="1200" b="1" dirty="0">
                <a:solidFill>
                  <a:srgbClr val="002060"/>
                </a:solidFill>
              </a:rPr>
              <a:t> </a:t>
            </a:r>
            <a:r>
              <a:rPr sz="1200" b="1" dirty="0">
                <a:solidFill>
                  <a:srgbClr val="002060"/>
                </a:solidFill>
              </a:rPr>
              <a:t>it is a launchpad for India’s next generation of patient-safety startups, backed by industry, investors, and clinical validation.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F291D9-7D5B-4B76-86B5-BFF97FDE9C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358" y="1500997"/>
            <a:ext cx="781521" cy="47470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5D74FA-9362-4A75-95D7-15652B1481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704" y="1975701"/>
            <a:ext cx="1250831" cy="58313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1421809"/>
            <a:ext cx="10529924" cy="114274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+mn-lt"/>
              </a:rPr>
              <a:t>SAFE-A-THON FLOW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052513" y="2666886"/>
            <a:ext cx="8196262" cy="2354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Team Registration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Problem Statement Release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Presentation Guidelines Release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Solution Development Phase – 05 December – 18 December 2025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Regional Jury Evaluation on 20 December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Top 3 Winners per City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National Finals at </a:t>
            </a:r>
            <a:r>
              <a:rPr kumimoji="0" lang="en-US" altLang="en-US" sz="21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IHD 2026</a:t>
            </a:r>
            <a:endParaRPr kumimoji="0" lang="en-US" altLang="en-US" sz="21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1421809"/>
            <a:ext cx="10529924" cy="114274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+mn-lt"/>
              </a:rPr>
              <a:t>EXPECTATIONS FROM PARTICIPANTS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052513" y="2667477"/>
            <a:ext cx="9148762" cy="2353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Attend guidelines session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Study the problem statement deeply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Follow Safe-A-Thon template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Meet as a team regularly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Think </a:t>
            </a:r>
            <a:r>
              <a:rPr kumimoji="0" lang="en-US" altLang="en-US" sz="21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design-first, innovation-first</a:t>
            </a:r>
            <a:endParaRPr kumimoji="0" lang="en-US" altLang="en-US" sz="21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Submit solution deck on or before deadline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Mandatory registration for finalists to attend </a:t>
            </a:r>
            <a:r>
              <a:rPr kumimoji="0" lang="en-US" altLang="en-US" sz="21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</a:rPr>
              <a:t>IHD 2026</a:t>
            </a:r>
            <a:endParaRPr kumimoji="0" lang="en-US" altLang="en-US" sz="21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2396" y="1421809"/>
            <a:ext cx="10529924" cy="1142741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+mn-lt"/>
              </a:rPr>
              <a:t>PROBLEM STATEMENT</a:t>
            </a:r>
          </a:p>
        </p:txBody>
      </p:sp>
      <p:sp>
        <p:nvSpPr>
          <p:cNvPr id="3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52396" y="2551217"/>
            <a:ext cx="6612259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Each problem is mapped to a </a:t>
            </a:r>
            <a:r>
              <a:rPr kumimoji="0" lang="en-US" altLang="en-US" sz="21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key patient-safety domain</a:t>
            </a:r>
            <a:endParaRPr kumimoji="0" lang="en-US" altLang="en-US" sz="21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Designed to promote </a:t>
            </a:r>
            <a:r>
              <a:rPr kumimoji="0" lang="en-US" altLang="en-US" sz="21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critical thinking</a:t>
            </a:r>
            <a:endParaRPr kumimoji="0" lang="en-US" altLang="en-US" sz="21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Focused on areas where </a:t>
            </a:r>
            <a:r>
              <a:rPr kumimoji="0" lang="en-US" altLang="en-US" sz="21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system improvement</a:t>
            </a: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</a:rPr>
              <a:t> is required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o_MlhArrUC8qoZFzvTYQw"/>
</p:tagLst>
</file>

<file path=ppt/theme/theme1.xml><?xml version="1.0" encoding="utf-8"?>
<a:theme xmlns:a="http://schemas.openxmlformats.org/drawingml/2006/main" name="AMH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DE6786CBDA1541830A491DDFB22938" ma:contentTypeVersion="18" ma:contentTypeDescription="Create a new document." ma:contentTypeScope="" ma:versionID="58e7f219c5a035be24165a3fb6b332b3">
  <xsd:schema xmlns:xsd="http://www.w3.org/2001/XMLSchema" xmlns:xs="http://www.w3.org/2001/XMLSchema" xmlns:p="http://schemas.microsoft.com/office/2006/metadata/properties" xmlns:ns3="220fd6d6-812f-42b1-93ce-14ad908ccc48" xmlns:ns4="c635a911-81d9-4057-86a7-d1b98d8eeab9" targetNamespace="http://schemas.microsoft.com/office/2006/metadata/properties" ma:root="true" ma:fieldsID="315a127561b957205f655d56439dc36d" ns3:_="" ns4:_="">
    <xsd:import namespace="220fd6d6-812f-42b1-93ce-14ad908ccc48"/>
    <xsd:import namespace="c635a911-81d9-4057-86a7-d1b98d8eeab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4:MediaServiceMetadata" minOccurs="0"/>
                <xsd:element ref="ns4:MediaServiceFastMetadata" minOccurs="0"/>
                <xsd:element ref="ns3:SharedWithDetails" minOccurs="0"/>
                <xsd:element ref="ns3:SharingHintHash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0fd6d6-812f-42b1-93ce-14ad908ccc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35a911-81d9-4057-86a7-d1b98d8eea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635a911-81d9-4057-86a7-d1b98d8eeab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57D82C-41F7-49C9-9CD4-92F24D6550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0fd6d6-812f-42b1-93ce-14ad908ccc48"/>
    <ds:schemaRef ds:uri="c635a911-81d9-4057-86a7-d1b98d8eea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4D9B4C-1EA5-4B2C-8D87-50223E7A8574}">
  <ds:schemaRefs>
    <ds:schemaRef ds:uri="c635a911-81d9-4057-86a7-d1b98d8eeab9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220fd6d6-812f-42b1-93ce-14ad908ccc48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30C5653-F99D-4697-B390-62D572B4EF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AMHL</Template>
  <TotalTime>27</TotalTime>
  <Words>904</Words>
  <Application>Microsoft Office PowerPoint</Application>
  <PresentationFormat>Widescreen</PresentationFormat>
  <Paragraphs>143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Arial Black</vt:lpstr>
      <vt:lpstr>Calibri</vt:lpstr>
      <vt:lpstr>Inter</vt:lpstr>
      <vt:lpstr>Roboto</vt:lpstr>
      <vt:lpstr>Times New Roman</vt:lpstr>
      <vt:lpstr>AMHL</vt:lpstr>
      <vt:lpstr>SAFE-A-THON 2025  Problem Statement Release &amp; Participant Briefing Hosted as part of IHD 2026</vt:lpstr>
      <vt:lpstr>PowerPoint Presentation</vt:lpstr>
      <vt:lpstr>PowerPoint Presentation</vt:lpstr>
      <vt:lpstr>WHY SAFE-A-THON?</vt:lpstr>
      <vt:lpstr>WHO CAN PARTICIPATE?</vt:lpstr>
      <vt:lpstr>SAFE-A-THON POWERED BY BIORX VENTURE GROUP</vt:lpstr>
      <vt:lpstr>SAFE-A-THON FLOW</vt:lpstr>
      <vt:lpstr>EXPECTATIONS FROM PARTICIPANTS</vt:lpstr>
      <vt:lpstr>PROBLEM STATEMENT</vt:lpstr>
      <vt:lpstr>PROBLEM STATEMENT</vt:lpstr>
      <vt:lpstr>WHAT MAKES A WINNING IDEA?</vt:lpstr>
      <vt:lpstr>EVALUATION CRITERIA</vt:lpstr>
      <vt:lpstr>EVALUATION CRITERIA</vt:lpstr>
      <vt:lpstr>JURY PROCESS</vt:lpstr>
      <vt:lpstr>DELIVERABLES FROM TEAMS</vt:lpstr>
      <vt:lpstr>SUPPORT AVAILABLE  ORGANIZING COMMITTEE SUPPORT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Update</dc:title>
  <dc:creator>Apollo</dc:creator>
  <cp:lastModifiedBy>Balaji V</cp:lastModifiedBy>
  <cp:revision>1478</cp:revision>
  <dcterms:created xsi:type="dcterms:W3CDTF">2023-04-26T07:33:00Z</dcterms:created>
  <dcterms:modified xsi:type="dcterms:W3CDTF">2025-12-05T12:39:28Z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6FD6F140C999435BB6CC55E2498272AA_12</vt:lpwstr>
  </property>
  <property fmtid="{D5CDD505-2E9C-101B-9397-08002B2CF9AE}" pid="3" name="KSOProductBuildVer">
    <vt:lpwstr>1033-12.2.0.23155</vt:lpwstr>
  </property>
  <property fmtid="{D5CDD505-2E9C-101B-9397-08002B2CF9AE}" pid="4" name="ContentTypeId">
    <vt:lpwstr>0x01010076DE6786CBDA1541830A491DDFB22938</vt:lpwstr>
  </property>
</Properties>
</file>